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1736" r:id="rId2"/>
    <p:sldId id="1396" r:id="rId3"/>
    <p:sldId id="1737" r:id="rId4"/>
    <p:sldId id="1739" r:id="rId5"/>
    <p:sldId id="1741" r:id="rId6"/>
    <p:sldId id="1745" r:id="rId7"/>
    <p:sldId id="1742" r:id="rId8"/>
    <p:sldId id="1743" r:id="rId9"/>
    <p:sldId id="1744" r:id="rId10"/>
    <p:sldId id="1746" r:id="rId11"/>
    <p:sldId id="1749" r:id="rId12"/>
    <p:sldId id="1752" r:id="rId13"/>
    <p:sldId id="1753" r:id="rId14"/>
  </p:sldIdLst>
  <p:sldSz cx="12192000" cy="6858000"/>
  <p:notesSz cx="6858000" cy="9144000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Sai-hong" initials="LS" lastIdx="1" clrIdx="0">
    <p:extLst>
      <p:ext uri="{19B8F6BF-5375-455C-9EA6-DF929625EA0E}">
        <p15:presenceInfo xmlns:p15="http://schemas.microsoft.com/office/powerpoint/2012/main" userId="S-1-5-21-2637006528-1015924553-1750768987-934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CE"/>
    <a:srgbClr val="FFEBB9"/>
    <a:srgbClr val="FFF1CC"/>
    <a:srgbClr val="FFFFCC"/>
    <a:srgbClr val="F0F0CF"/>
    <a:srgbClr val="EDE6D3"/>
    <a:srgbClr val="FFFFFF"/>
    <a:srgbClr val="FFF9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84895" autoAdjust="0"/>
  </p:normalViewPr>
  <p:slideViewPr>
    <p:cSldViewPr snapToGrid="0">
      <p:cViewPr varScale="1">
        <p:scale>
          <a:sx n="97" d="100"/>
          <a:sy n="97" d="100"/>
        </p:scale>
        <p:origin x="104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9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F68B10D-48DE-467A-A0A1-E84516088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4DA6FA-74AA-4810-B18B-9C89C0C66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4DB4-0E61-455F-A89D-C1D2A7D8EF3D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BA87AA9-9B30-4905-981A-0E18A6F7C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8AFC60-8DD9-467F-B2AB-6210F622B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F3028-00F3-414D-A87C-33596C1AA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0823-2766-4824-901A-C85DD95A85AB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3B31-0101-4002-BDD0-B3B7188B55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95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973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2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17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87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44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203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702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20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107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571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zh-TW" noProof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524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1800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1219201" y="3702050"/>
            <a:ext cx="9596967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12192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A461BDA-83B9-4516-A2D0-41CFC06740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278" y="388439"/>
            <a:ext cx="2366644" cy="144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4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26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14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4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8251" y="1341439"/>
            <a:ext cx="10344149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</p:txBody>
      </p:sp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                                                    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FA2FEBD-908A-48BC-8066-F31AEFC672A7}"/>
              </a:ext>
            </a:extLst>
          </p:cNvPr>
          <p:cNvSpPr txBox="1"/>
          <p:nvPr userDrawn="1"/>
        </p:nvSpPr>
        <p:spPr>
          <a:xfrm rot="10800000">
            <a:off x="11261218" y="3233569"/>
            <a:ext cx="1046440" cy="34720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5600" dirty="0">
                <a:solidFill>
                  <a:srgbClr val="FEEDCE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CloudSAMS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8BE68D2-96CA-4842-AEB1-CEF8F1B4924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74" y="128466"/>
            <a:ext cx="1424154" cy="86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0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zh-TW" altLang="en-US" dirty="0">
                <a:solidFill>
                  <a:srgbClr val="7030A0"/>
                </a:solidFill>
                <a:latin typeface="+mn-ea"/>
              </a:rPr>
            </a:br>
            <a:r>
              <a:rPr lang="zh-TW" altLang="en-US" dirty="0">
                <a:solidFill>
                  <a:srgbClr val="7030A0"/>
                </a:solidFill>
                <a:latin typeface="+mn-ea"/>
              </a:rPr>
              <a:t>課外活動</a:t>
            </a:r>
            <a:r>
              <a:rPr lang="zh-TW" altLang="en-US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模組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</p:spTree>
    <p:extLst>
      <p:ext uri="{BB962C8B-B14F-4D97-AF65-F5344CB8AC3E}">
        <p14:creationId xmlns:p14="http://schemas.microsoft.com/office/powerpoint/2010/main" val="4014981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7C998D-C59E-4EFF-99A2-2392D99C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可提供課外活動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學生學習概覽資料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E9559326-B99F-491E-85BF-2C8CC85143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24"/>
          <a:stretch/>
        </p:blipFill>
        <p:spPr>
          <a:xfrm>
            <a:off x="259768" y="1352939"/>
            <a:ext cx="7792537" cy="184255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57FEBB03-C849-48A0-AC9B-8D0A072414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68" y="3429000"/>
            <a:ext cx="10983620" cy="306400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48E11A0F-E113-4D0E-A4EC-3CA356E3E5BE}"/>
              </a:ext>
            </a:extLst>
          </p:cNvPr>
          <p:cNvSpPr/>
          <p:nvPr/>
        </p:nvSpPr>
        <p:spPr bwMode="auto">
          <a:xfrm>
            <a:off x="231775" y="5240999"/>
            <a:ext cx="10983620" cy="33498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zh-HK" altLang="en-US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ebuchet MS" pitchFamily="34" charset="0"/>
              <a:ea typeface="新細明體" pitchFamily="18" charset="-120"/>
              <a:cs typeface="+mn-cs"/>
            </a:endParaRPr>
          </a:p>
        </p:txBody>
      </p:sp>
      <p:sp>
        <p:nvSpPr>
          <p:cNvPr id="5" name="語音泡泡: 矩形 4">
            <a:extLst>
              <a:ext uri="{FF2B5EF4-FFF2-40B4-BE49-F238E27FC236}">
                <a16:creationId xmlns:a16="http://schemas.microsoft.com/office/drawing/2014/main" id="{A833DD72-4EA6-4CAD-AB90-4E779B90C4A0}"/>
              </a:ext>
            </a:extLst>
          </p:cNvPr>
          <p:cNvSpPr/>
          <p:nvPr/>
        </p:nvSpPr>
        <p:spPr bwMode="auto">
          <a:xfrm>
            <a:off x="6547734" y="3012617"/>
            <a:ext cx="4895338" cy="834513"/>
          </a:xfrm>
          <a:prstGeom prst="wedgeRectCallout">
            <a:avLst>
              <a:gd name="adj1" fmla="val -20970"/>
              <a:gd name="adj2" fmla="val 21149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F48CDC-72CC-4F80-918B-CACE5B5C33BB}"/>
              </a:ext>
            </a:extLst>
          </p:cNvPr>
          <p:cNvSpPr txBox="1"/>
          <p:nvPr/>
        </p:nvSpPr>
        <p:spPr>
          <a:xfrm>
            <a:off x="6620673" y="3045154"/>
            <a:ext cx="48953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優化介面後</a:t>
            </a:r>
            <a:endParaRPr lang="en-HK" altLang="zh-TW" dirty="0">
              <a:solidFill>
                <a:schemeClr val="tx1"/>
              </a:solidFill>
            </a:endParaRPr>
          </a:p>
          <a:p>
            <a:r>
              <a:rPr lang="zh-TW" altLang="en-US" dirty="0"/>
              <a:t>新增箭號按鈕讓使用者方便排序顯示資料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593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7C998D-C59E-4EFF-99A2-2392D99C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課外活動舉辦項目 </a:t>
            </a:r>
            <a:r>
              <a:rPr lang="en-US" altLang="zh-TW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可提供活動項目 </a:t>
            </a:r>
            <a:r>
              <a:rPr lang="en-US" altLang="zh-TW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活動項目資料</a:t>
            </a:r>
            <a:endParaRPr lang="en-U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B03ABC8-8AF6-4A21-9C2C-F3DE832226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90" y="1451794"/>
            <a:ext cx="6215381" cy="2602314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4C6F85F3-4454-45B4-B96B-1AA7F88CD0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080" y="1417992"/>
            <a:ext cx="6562726" cy="476373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48E11A0F-E113-4D0E-A4EC-3CA356E3E5BE}"/>
              </a:ext>
            </a:extLst>
          </p:cNvPr>
          <p:cNvSpPr/>
          <p:nvPr/>
        </p:nvSpPr>
        <p:spPr bwMode="auto">
          <a:xfrm>
            <a:off x="5703935" y="3561797"/>
            <a:ext cx="2516140" cy="2653729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zh-HK" altLang="en-US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ebuchet MS" pitchFamily="34" charset="0"/>
              <a:ea typeface="新細明體" pitchFamily="18" charset="-120"/>
              <a:cs typeface="+mn-cs"/>
            </a:endParaRPr>
          </a:p>
        </p:txBody>
      </p:sp>
      <p:sp>
        <p:nvSpPr>
          <p:cNvPr id="5" name="語音泡泡: 矩形 4">
            <a:extLst>
              <a:ext uri="{FF2B5EF4-FFF2-40B4-BE49-F238E27FC236}">
                <a16:creationId xmlns:a16="http://schemas.microsoft.com/office/drawing/2014/main" id="{A833DD72-4EA6-4CAD-AB90-4E779B90C4A0}"/>
              </a:ext>
            </a:extLst>
          </p:cNvPr>
          <p:cNvSpPr/>
          <p:nvPr/>
        </p:nvSpPr>
        <p:spPr bwMode="auto">
          <a:xfrm>
            <a:off x="7151696" y="1121801"/>
            <a:ext cx="4378914" cy="1384995"/>
          </a:xfrm>
          <a:prstGeom prst="wedgeRectCallout">
            <a:avLst>
              <a:gd name="adj1" fmla="val -30683"/>
              <a:gd name="adj2" fmla="val 122772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F48CDC-72CC-4F80-918B-CACE5B5C33BB}"/>
              </a:ext>
            </a:extLst>
          </p:cNvPr>
          <p:cNvSpPr txBox="1"/>
          <p:nvPr/>
        </p:nvSpPr>
        <p:spPr>
          <a:xfrm>
            <a:off x="7178855" y="1121801"/>
            <a:ext cx="42794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優化介面後</a:t>
            </a:r>
            <a:endParaRPr lang="en-US" altLang="zh-TW" dirty="0"/>
          </a:p>
          <a:p>
            <a:r>
              <a:rPr lang="zh-TW" altLang="en-US" dirty="0"/>
              <a:t>為方便篩選活動項目類別，改以剔選的方式選擇，並會在方格內顯示所選的項目類別。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65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7C998D-C59E-4EFF-99A2-2392D99C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 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列印次序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41748A0-AF22-4D7C-8582-F8B151B66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55" y="1226295"/>
            <a:ext cx="6344559" cy="2705768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07AEB34A-EEC2-4DD9-B233-C353FA5DF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949" y="3231591"/>
            <a:ext cx="7794136" cy="3245384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48E11A0F-E113-4D0E-A4EC-3CA356E3E5BE}"/>
              </a:ext>
            </a:extLst>
          </p:cNvPr>
          <p:cNvSpPr/>
          <p:nvPr/>
        </p:nvSpPr>
        <p:spPr bwMode="auto">
          <a:xfrm>
            <a:off x="3455949" y="5631705"/>
            <a:ext cx="7109444" cy="741935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zh-HK" altLang="en-US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ebuchet MS" pitchFamily="34" charset="0"/>
              <a:ea typeface="新細明體" pitchFamily="18" charset="-120"/>
              <a:cs typeface="+mn-cs"/>
            </a:endParaRPr>
          </a:p>
        </p:txBody>
      </p:sp>
      <p:sp>
        <p:nvSpPr>
          <p:cNvPr id="5" name="語音泡泡: 矩形 4">
            <a:extLst>
              <a:ext uri="{FF2B5EF4-FFF2-40B4-BE49-F238E27FC236}">
                <a16:creationId xmlns:a16="http://schemas.microsoft.com/office/drawing/2014/main" id="{A833DD72-4EA6-4CAD-AB90-4E779B90C4A0}"/>
              </a:ext>
            </a:extLst>
          </p:cNvPr>
          <p:cNvSpPr/>
          <p:nvPr/>
        </p:nvSpPr>
        <p:spPr bwMode="auto">
          <a:xfrm>
            <a:off x="6954514" y="1690953"/>
            <a:ext cx="3520344" cy="1077218"/>
          </a:xfrm>
          <a:prstGeom prst="wedgeRectCallout">
            <a:avLst>
              <a:gd name="adj1" fmla="val -104613"/>
              <a:gd name="adj2" fmla="val 31392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F48CDC-72CC-4F80-918B-CACE5B5C33BB}"/>
              </a:ext>
            </a:extLst>
          </p:cNvPr>
          <p:cNvSpPr txBox="1"/>
          <p:nvPr/>
        </p:nvSpPr>
        <p:spPr>
          <a:xfrm>
            <a:off x="6954513" y="1659059"/>
            <a:ext cx="35203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優化介面後</a:t>
            </a:r>
            <a:endParaRPr lang="en-US" altLang="zh-TW" dirty="0"/>
          </a:p>
          <a:p>
            <a:r>
              <a:rPr lang="zh-TW" altLang="en-US" dirty="0"/>
              <a:t>以“是”和“否”按鈕更清晰顯示是否需要包括</a:t>
            </a:r>
            <a:r>
              <a:rPr lang="zh-TW" altLang="en-US"/>
              <a:t>條件選項。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33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450D2F-A44B-4F9C-A913-4C6C5E65E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21" y="3048000"/>
            <a:ext cx="2331558" cy="762000"/>
          </a:xfrm>
        </p:spPr>
        <p:txBody>
          <a:bodyPr/>
          <a:lstStyle/>
          <a:p>
            <a:r>
              <a:rPr lang="en-US" altLang="zh-TW" sz="7200" dirty="0"/>
              <a:t>~</a:t>
            </a:r>
            <a:r>
              <a:rPr lang="zh-TW" altLang="en-US" sz="7200" dirty="0"/>
              <a:t>完</a:t>
            </a:r>
            <a:r>
              <a:rPr lang="en-US" altLang="zh-TW" sz="7200" dirty="0"/>
              <a:t>~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689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13826" y="396875"/>
            <a:ext cx="5829300" cy="584200"/>
          </a:xfrm>
        </p:spPr>
        <p:txBody>
          <a:bodyPr anchor="ctr">
            <a:spAutoFit/>
          </a:bodyPr>
          <a:lstStyle/>
          <a:p>
            <a:pPr>
              <a:defRPr/>
            </a:pPr>
            <a:r>
              <a:rPr kumimoji="1" lang="zh-TW" altLang="en-US" kern="1200" dirty="0">
                <a:latin typeface="+mj-ea"/>
              </a:rPr>
              <a:t>課外活動模組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26AD22B-4912-4D3C-B04F-0776D8FDF3A3}"/>
              </a:ext>
            </a:extLst>
          </p:cNvPr>
          <p:cNvSpPr txBox="1"/>
          <p:nvPr/>
        </p:nvSpPr>
        <p:spPr>
          <a:xfrm>
            <a:off x="760078" y="1524293"/>
            <a:ext cx="10597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本短片主要預告課外活動模組新介面，並介紹模組已優化的功能。</a:t>
            </a:r>
            <a:endParaRPr lang="en-US" sz="2800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07753E1-279E-4BAA-BFD2-3CD4031F1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577568"/>
              </p:ext>
            </p:extLst>
          </p:nvPr>
        </p:nvGraphicFramePr>
        <p:xfrm>
          <a:off x="1415731" y="2450339"/>
          <a:ext cx="93605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269">
                  <a:extLst>
                    <a:ext uri="{9D8B030D-6E8A-4147-A177-3AD203B41FA5}">
                      <a16:colId xmlns:a16="http://schemas.microsoft.com/office/drawing/2014/main" val="1600443754"/>
                    </a:ext>
                  </a:extLst>
                </a:gridCol>
                <a:gridCol w="4680269">
                  <a:extLst>
                    <a:ext uri="{9D8B030D-6E8A-4147-A177-3AD203B41FA5}">
                      <a16:colId xmlns:a16="http://schemas.microsoft.com/office/drawing/2014/main" val="3774290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WebSAMS 3.1</a:t>
                      </a:r>
                      <a:r>
                        <a:rPr lang="zh-TW" altLang="en-US" dirty="0"/>
                        <a:t>版本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CloudSAMS</a:t>
                      </a:r>
                      <a:r>
                        <a:rPr lang="zh-TW" altLang="en-US" dirty="0"/>
                        <a:t>版本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058309"/>
                  </a:ext>
                </a:extLst>
              </a:tr>
            </a:tbl>
          </a:graphicData>
        </a:graphic>
      </p:graphicFrame>
      <p:pic>
        <p:nvPicPr>
          <p:cNvPr id="14" name="圖片 13">
            <a:extLst>
              <a:ext uri="{FF2B5EF4-FFF2-40B4-BE49-F238E27FC236}">
                <a16:creationId xmlns:a16="http://schemas.microsoft.com/office/drawing/2014/main" id="{11C82301-DCBA-45D4-AD3F-8128167EE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00" y="2821179"/>
            <a:ext cx="4680000" cy="2882807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3D280BF7-0E5B-425C-BD09-64CF53C0E0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965" y="2821179"/>
            <a:ext cx="4680000" cy="28536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F28637-E9D2-4C11-883A-B27883C4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活動設定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課外活動參數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D20E797-54A8-4387-92EA-4802B1B8A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87" y="1364004"/>
            <a:ext cx="4887007" cy="301032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67AE921-A529-414B-A9B9-5D0D665D6F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4" y="2769181"/>
            <a:ext cx="5916945" cy="360789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22E59B9-3352-458C-8FDF-7FEE01E352A7}"/>
              </a:ext>
            </a:extLst>
          </p:cNvPr>
          <p:cNvSpPr/>
          <p:nvPr/>
        </p:nvSpPr>
        <p:spPr bwMode="auto">
          <a:xfrm>
            <a:off x="5274517" y="3712893"/>
            <a:ext cx="1863401" cy="41123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98ECAEC0-E4DA-4B5E-B237-556AE02F0499}"/>
              </a:ext>
            </a:extLst>
          </p:cNvPr>
          <p:cNvGrpSpPr/>
          <p:nvPr/>
        </p:nvGrpSpPr>
        <p:grpSpPr>
          <a:xfrm>
            <a:off x="7903028" y="1614059"/>
            <a:ext cx="2911151" cy="905068"/>
            <a:chOff x="6337426" y="1428844"/>
            <a:chExt cx="5043794" cy="1459211"/>
          </a:xfrm>
        </p:grpSpPr>
        <p:sp>
          <p:nvSpPr>
            <p:cNvPr id="9" name="語音泡泡: 矩形 8">
              <a:extLst>
                <a:ext uri="{FF2B5EF4-FFF2-40B4-BE49-F238E27FC236}">
                  <a16:creationId xmlns:a16="http://schemas.microsoft.com/office/drawing/2014/main" id="{4B0B1F26-0D93-44B0-8870-B14638A57804}"/>
                </a:ext>
              </a:extLst>
            </p:cNvPr>
            <p:cNvSpPr/>
            <p:nvPr/>
          </p:nvSpPr>
          <p:spPr bwMode="auto">
            <a:xfrm>
              <a:off x="6337426" y="1428844"/>
              <a:ext cx="5043794" cy="1459211"/>
            </a:xfrm>
            <a:prstGeom prst="wedgeRectCallout">
              <a:avLst>
                <a:gd name="adj1" fmla="val -75600"/>
                <a:gd name="adj2" fmla="val 173316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3873AB0-11D6-42E8-946E-95C780EF8F5A}"/>
                </a:ext>
              </a:extLst>
            </p:cNvPr>
            <p:cNvSpPr txBox="1"/>
            <p:nvPr/>
          </p:nvSpPr>
          <p:spPr>
            <a:xfrm>
              <a:off x="6418907" y="1526274"/>
              <a:ext cx="380929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zh-TW" altLang="en-US" dirty="0"/>
                <a:t>按鈕放置在選項的上方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834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FD20E797-54A8-4387-92EA-4802B1B8A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87" y="1364004"/>
            <a:ext cx="4887007" cy="301032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0F297EE0-0948-4DB1-86B9-992BE769EC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1139" y="3545633"/>
            <a:ext cx="9277975" cy="288333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20F28637-E9D2-4C11-883A-B27883C4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活動設定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課外活動參數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22E59B9-3352-458C-8FDF-7FEE01E352A7}"/>
              </a:ext>
            </a:extLst>
          </p:cNvPr>
          <p:cNvSpPr/>
          <p:nvPr/>
        </p:nvSpPr>
        <p:spPr bwMode="auto">
          <a:xfrm>
            <a:off x="2231140" y="5316370"/>
            <a:ext cx="9208192" cy="102844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98ECAEC0-E4DA-4B5E-B237-556AE02F0499}"/>
              </a:ext>
            </a:extLst>
          </p:cNvPr>
          <p:cNvGrpSpPr/>
          <p:nvPr/>
        </p:nvGrpSpPr>
        <p:grpSpPr>
          <a:xfrm>
            <a:off x="8243595" y="2622076"/>
            <a:ext cx="2911151" cy="905068"/>
            <a:chOff x="6337426" y="1428844"/>
            <a:chExt cx="5043794" cy="1459211"/>
          </a:xfrm>
        </p:grpSpPr>
        <p:sp>
          <p:nvSpPr>
            <p:cNvPr id="9" name="語音泡泡: 矩形 8">
              <a:extLst>
                <a:ext uri="{FF2B5EF4-FFF2-40B4-BE49-F238E27FC236}">
                  <a16:creationId xmlns:a16="http://schemas.microsoft.com/office/drawing/2014/main" id="{4B0B1F26-0D93-44B0-8870-B14638A57804}"/>
                </a:ext>
              </a:extLst>
            </p:cNvPr>
            <p:cNvSpPr/>
            <p:nvPr/>
          </p:nvSpPr>
          <p:spPr bwMode="auto">
            <a:xfrm>
              <a:off x="6337426" y="1428844"/>
              <a:ext cx="5043794" cy="1459211"/>
            </a:xfrm>
            <a:prstGeom prst="wedgeRectCallout">
              <a:avLst>
                <a:gd name="adj1" fmla="val -49318"/>
                <a:gd name="adj2" fmla="val 245481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3873AB0-11D6-42E8-946E-95C780EF8F5A}"/>
                </a:ext>
              </a:extLst>
            </p:cNvPr>
            <p:cNvSpPr txBox="1"/>
            <p:nvPr/>
          </p:nvSpPr>
          <p:spPr>
            <a:xfrm>
              <a:off x="6418907" y="1526273"/>
              <a:ext cx="4319298" cy="1240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zh-TW" altLang="en-US" dirty="0"/>
                <a:t>選單排列顯示更清晰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41579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E455AB0A-E848-4A7A-8642-5EB3CE1823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68" y="3414233"/>
            <a:ext cx="10124364" cy="311310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20F28637-E9D2-4C11-883A-B27883C4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活動設定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課外活動時段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22E59B9-3352-458C-8FDF-7FEE01E352A7}"/>
              </a:ext>
            </a:extLst>
          </p:cNvPr>
          <p:cNvSpPr/>
          <p:nvPr/>
        </p:nvSpPr>
        <p:spPr bwMode="auto">
          <a:xfrm>
            <a:off x="10095722" y="5766318"/>
            <a:ext cx="781310" cy="690466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98ECAEC0-E4DA-4B5E-B237-556AE02F0499}"/>
              </a:ext>
            </a:extLst>
          </p:cNvPr>
          <p:cNvGrpSpPr/>
          <p:nvPr/>
        </p:nvGrpSpPr>
        <p:grpSpPr>
          <a:xfrm>
            <a:off x="8473588" y="2523932"/>
            <a:ext cx="3334567" cy="905068"/>
            <a:chOff x="6418907" y="1428844"/>
            <a:chExt cx="4953140" cy="1459211"/>
          </a:xfrm>
        </p:grpSpPr>
        <p:sp>
          <p:nvSpPr>
            <p:cNvPr id="9" name="語音泡泡: 矩形 8">
              <a:extLst>
                <a:ext uri="{FF2B5EF4-FFF2-40B4-BE49-F238E27FC236}">
                  <a16:creationId xmlns:a16="http://schemas.microsoft.com/office/drawing/2014/main" id="{4B0B1F26-0D93-44B0-8870-B14638A57804}"/>
                </a:ext>
              </a:extLst>
            </p:cNvPr>
            <p:cNvSpPr/>
            <p:nvPr/>
          </p:nvSpPr>
          <p:spPr bwMode="auto">
            <a:xfrm>
              <a:off x="6418907" y="1428844"/>
              <a:ext cx="4904238" cy="1459211"/>
            </a:xfrm>
            <a:prstGeom prst="wedgeRectCallout">
              <a:avLst>
                <a:gd name="adj1" fmla="val 8054"/>
                <a:gd name="adj2" fmla="val 30012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3873AB0-11D6-42E8-946E-95C780EF8F5A}"/>
                </a:ext>
              </a:extLst>
            </p:cNvPr>
            <p:cNvSpPr txBox="1"/>
            <p:nvPr/>
          </p:nvSpPr>
          <p:spPr>
            <a:xfrm>
              <a:off x="6418907" y="1526273"/>
              <a:ext cx="4953140" cy="1240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zh-TW" altLang="en-US" dirty="0"/>
                <a:t>成績表可讀示標以</a:t>
              </a:r>
              <a:r>
                <a:rPr lang="en-US" altLang="zh-TW" dirty="0"/>
                <a:t>Y</a:t>
              </a:r>
              <a:r>
                <a:rPr lang="zh-TW" altLang="en-US" dirty="0"/>
                <a:t>或</a:t>
              </a:r>
              <a:r>
                <a:rPr lang="en-US" altLang="zh-TW" dirty="0"/>
                <a:t>N</a:t>
              </a:r>
              <a:r>
                <a:rPr lang="zh-TW" altLang="en-US" dirty="0"/>
                <a:t>顯示</a:t>
              </a:r>
              <a:endParaRPr lang="en-US" dirty="0"/>
            </a:p>
          </p:txBody>
        </p: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680D5680-1FD1-4851-B211-3525A37B4C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74" y="1358552"/>
            <a:ext cx="7783011" cy="230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26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229D9E1D-A697-44C2-9CB7-7773A8312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0" y="254000"/>
            <a:ext cx="9550400" cy="762000"/>
          </a:xfrm>
        </p:spPr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活動設定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課外活動時段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53EDCCF-D062-4431-AFF2-1C382DCED9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579"/>
          <a:stretch/>
        </p:blipFill>
        <p:spPr>
          <a:xfrm>
            <a:off x="460649" y="1367655"/>
            <a:ext cx="4260641" cy="2200582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B81EF37-4E80-4558-AB56-011E0E4164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182" y="1644536"/>
            <a:ext cx="4805530" cy="308304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64D0CD7-4BF6-496F-A53B-3C7691E3F0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670" y="2724539"/>
            <a:ext cx="6143903" cy="3879461"/>
          </a:xfrm>
          <a:prstGeom prst="rect">
            <a:avLst/>
          </a:prstGeom>
        </p:spPr>
      </p:pic>
      <p:sp>
        <p:nvSpPr>
          <p:cNvPr id="10" name="語音泡泡: 矩形 9">
            <a:extLst>
              <a:ext uri="{FF2B5EF4-FFF2-40B4-BE49-F238E27FC236}">
                <a16:creationId xmlns:a16="http://schemas.microsoft.com/office/drawing/2014/main" id="{49C78356-8F37-4E9D-B8C3-3D9EC53685CC}"/>
              </a:ext>
            </a:extLst>
          </p:cNvPr>
          <p:cNvSpPr/>
          <p:nvPr/>
        </p:nvSpPr>
        <p:spPr bwMode="auto">
          <a:xfrm>
            <a:off x="6712759" y="1138173"/>
            <a:ext cx="4889306" cy="1239894"/>
          </a:xfrm>
          <a:prstGeom prst="wedgeRectCallout">
            <a:avLst>
              <a:gd name="adj1" fmla="val 62"/>
              <a:gd name="adj2" fmla="val 148126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5104749-373B-48D1-9660-70D03DAAA082}"/>
              </a:ext>
            </a:extLst>
          </p:cNvPr>
          <p:cNvSpPr txBox="1"/>
          <p:nvPr/>
        </p:nvSpPr>
        <p:spPr>
          <a:xfrm>
            <a:off x="6856511" y="1219511"/>
            <a:ext cx="463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優化介面後</a:t>
            </a:r>
            <a:endParaRPr lang="en-HK" altLang="zh-TW" dirty="0">
              <a:solidFill>
                <a:schemeClr val="tx1"/>
              </a:solidFill>
            </a:endParaRPr>
          </a:p>
          <a:p>
            <a:r>
              <a:rPr lang="zh-TW" altLang="en-US" dirty="0"/>
              <a:t>剔選個別或全部課外活動時段並按刪除時，按鈕會由灰色轉為藍色提示使用者。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7C998D-C59E-4EFF-99A2-2392D99C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活動設定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活動項目簡介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DBFC7DE4-68C6-4BEB-9941-4160ED833A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530" y="1407539"/>
            <a:ext cx="6205656" cy="35470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3D12E969-C02F-43E9-B1B0-DED6C00758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808" y="2358956"/>
            <a:ext cx="7405396" cy="3993696"/>
          </a:xfrm>
          <a:prstGeom prst="rect">
            <a:avLst/>
          </a:prstGeom>
        </p:spPr>
      </p:pic>
      <p:sp>
        <p:nvSpPr>
          <p:cNvPr id="5" name="語音泡泡: 矩形 4">
            <a:extLst>
              <a:ext uri="{FF2B5EF4-FFF2-40B4-BE49-F238E27FC236}">
                <a16:creationId xmlns:a16="http://schemas.microsoft.com/office/drawing/2014/main" id="{A833DD72-4EA6-4CAD-AB90-4E779B90C4A0}"/>
              </a:ext>
            </a:extLst>
          </p:cNvPr>
          <p:cNvSpPr/>
          <p:nvPr/>
        </p:nvSpPr>
        <p:spPr bwMode="auto">
          <a:xfrm>
            <a:off x="6878748" y="1407539"/>
            <a:ext cx="3972754" cy="905068"/>
          </a:xfrm>
          <a:prstGeom prst="wedgeRectCallout">
            <a:avLst>
              <a:gd name="adj1" fmla="val -87990"/>
              <a:gd name="adj2" fmla="val 149604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F48CDC-72CC-4F80-918B-CACE5B5C33BB}"/>
              </a:ext>
            </a:extLst>
          </p:cNvPr>
          <p:cNvSpPr txBox="1"/>
          <p:nvPr/>
        </p:nvSpPr>
        <p:spPr>
          <a:xfrm>
            <a:off x="6979298" y="1466017"/>
            <a:ext cx="38068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優化介面後</a:t>
            </a:r>
            <a:endParaRPr lang="en-HK" altLang="zh-TW" dirty="0">
              <a:solidFill>
                <a:schemeClr val="tx1"/>
              </a:solidFill>
            </a:endParaRPr>
          </a:p>
          <a:p>
            <a:r>
              <a:rPr lang="zh-TW" altLang="en-US" dirty="0"/>
              <a:t>所有按鈕統一放置在選項的上方</a:t>
            </a:r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8E11A0F-E113-4D0E-A4EC-3CA356E3E5BE}"/>
              </a:ext>
            </a:extLst>
          </p:cNvPr>
          <p:cNvSpPr/>
          <p:nvPr/>
        </p:nvSpPr>
        <p:spPr bwMode="auto">
          <a:xfrm>
            <a:off x="4133460" y="3141339"/>
            <a:ext cx="1184989" cy="1010783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zh-HK" altLang="en-US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ebuchet MS" pitchFamily="34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481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7C998D-C59E-4EFF-99A2-2392D99C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活動設定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活動項目簡介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4DFD3CD-CCF4-4BF6-B082-7F2D10E00C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69" y="3400278"/>
            <a:ext cx="11085202" cy="2981332"/>
          </a:xfrm>
          <a:prstGeom prst="rect">
            <a:avLst/>
          </a:prstGeom>
        </p:spPr>
      </p:pic>
      <p:sp>
        <p:nvSpPr>
          <p:cNvPr id="5" name="語音泡泡: 矩形 4">
            <a:extLst>
              <a:ext uri="{FF2B5EF4-FFF2-40B4-BE49-F238E27FC236}">
                <a16:creationId xmlns:a16="http://schemas.microsoft.com/office/drawing/2014/main" id="{A833DD72-4EA6-4CAD-AB90-4E779B90C4A0}"/>
              </a:ext>
            </a:extLst>
          </p:cNvPr>
          <p:cNvSpPr/>
          <p:nvPr/>
        </p:nvSpPr>
        <p:spPr bwMode="auto">
          <a:xfrm>
            <a:off x="8209925" y="2516085"/>
            <a:ext cx="1879539" cy="1161236"/>
          </a:xfrm>
          <a:prstGeom prst="wedgeRectCallout">
            <a:avLst>
              <a:gd name="adj1" fmla="val -128732"/>
              <a:gd name="adj2" fmla="val 13674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F48CDC-72CC-4F80-918B-CACE5B5C33BB}"/>
              </a:ext>
            </a:extLst>
          </p:cNvPr>
          <p:cNvSpPr txBox="1"/>
          <p:nvPr/>
        </p:nvSpPr>
        <p:spPr>
          <a:xfrm>
            <a:off x="8272169" y="2679239"/>
            <a:ext cx="18795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優化介面後</a:t>
            </a:r>
            <a:endParaRPr lang="en-HK" altLang="zh-TW" dirty="0">
              <a:solidFill>
                <a:schemeClr val="tx1"/>
              </a:solidFill>
            </a:endParaRPr>
          </a:p>
          <a:p>
            <a:r>
              <a:rPr lang="zh-TW" altLang="en-US" dirty="0"/>
              <a:t>新增分配按鈕</a:t>
            </a:r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8E11A0F-E113-4D0E-A4EC-3CA356E3E5BE}"/>
              </a:ext>
            </a:extLst>
          </p:cNvPr>
          <p:cNvSpPr/>
          <p:nvPr/>
        </p:nvSpPr>
        <p:spPr bwMode="auto">
          <a:xfrm>
            <a:off x="6167533" y="4652272"/>
            <a:ext cx="503856" cy="40492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zh-HK" altLang="en-US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ebuchet MS" pitchFamily="34" charset="0"/>
              <a:ea typeface="新細明體" pitchFamily="18" charset="-120"/>
              <a:cs typeface="+mn-cs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3AD353E1-249B-4BFF-944C-9A2BFAE187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69" y="1210002"/>
            <a:ext cx="7773485" cy="24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E515A18F-3972-4A55-88C1-9F2D9F67E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05" y="2049392"/>
            <a:ext cx="10853190" cy="3769979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657C998D-C59E-4EFF-99A2-2392D99C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課外活動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活動設定 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 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活動項目簡介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8E11A0F-E113-4D0E-A4EC-3CA356E3E5BE}"/>
              </a:ext>
            </a:extLst>
          </p:cNvPr>
          <p:cNvSpPr/>
          <p:nvPr/>
        </p:nvSpPr>
        <p:spPr bwMode="auto">
          <a:xfrm>
            <a:off x="6324234" y="3322624"/>
            <a:ext cx="547345" cy="298764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zh-HK" altLang="en-US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ebuchet MS" pitchFamily="34" charset="0"/>
              <a:ea typeface="新細明體" pitchFamily="18" charset="-120"/>
              <a:cs typeface="+mn-cs"/>
            </a:endParaRPr>
          </a:p>
        </p:txBody>
      </p:sp>
      <p:sp>
        <p:nvSpPr>
          <p:cNvPr id="5" name="語音泡泡: 矩形 4">
            <a:extLst>
              <a:ext uri="{FF2B5EF4-FFF2-40B4-BE49-F238E27FC236}">
                <a16:creationId xmlns:a16="http://schemas.microsoft.com/office/drawing/2014/main" id="{A833DD72-4EA6-4CAD-AB90-4E779B90C4A0}"/>
              </a:ext>
            </a:extLst>
          </p:cNvPr>
          <p:cNvSpPr/>
          <p:nvPr/>
        </p:nvSpPr>
        <p:spPr bwMode="auto">
          <a:xfrm>
            <a:off x="7421833" y="1341507"/>
            <a:ext cx="2971545" cy="919432"/>
          </a:xfrm>
          <a:prstGeom prst="wedgeRectCallout">
            <a:avLst>
              <a:gd name="adj1" fmla="val -69516"/>
              <a:gd name="adj2" fmla="val 162012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F48CDC-72CC-4F80-918B-CACE5B5C33BB}"/>
              </a:ext>
            </a:extLst>
          </p:cNvPr>
          <p:cNvSpPr txBox="1"/>
          <p:nvPr/>
        </p:nvSpPr>
        <p:spPr>
          <a:xfrm>
            <a:off x="7421833" y="1447280"/>
            <a:ext cx="3062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分配按鈕可以批次分配所選課外活動的預設配額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01337"/>
      </p:ext>
    </p:extLst>
  </p:cSld>
  <p:clrMapOvr>
    <a:masterClrMapping/>
  </p:clrMapOvr>
</p:sld>
</file>

<file path=ppt/theme/theme1.xml><?xml version="1.0" encoding="utf-8"?>
<a:theme xmlns:a="http://schemas.openxmlformats.org/drawingml/2006/main" name="SIM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M" id="{A0F94E76-8C16-40E5-A3CE-55DB35D6768F}" vid="{7CE7B05B-110B-4092-A8E1-A6B726FA667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</Template>
  <TotalTime>7285</TotalTime>
  <Words>348</Words>
  <Application>Microsoft Office PowerPoint</Application>
  <PresentationFormat>寬螢幕</PresentationFormat>
  <Paragraphs>49</Paragraphs>
  <Slides>13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細明體</vt:lpstr>
      <vt:lpstr>新細明體</vt:lpstr>
      <vt:lpstr>Calibri</vt:lpstr>
      <vt:lpstr>Cooper Black</vt:lpstr>
      <vt:lpstr>Tahoma</vt:lpstr>
      <vt:lpstr>Trebuchet MS</vt:lpstr>
      <vt:lpstr>Wingdings</vt:lpstr>
      <vt:lpstr>SIM</vt:lpstr>
      <vt:lpstr> 課外活動模組</vt:lpstr>
      <vt:lpstr>課外活動模組 - 概覽</vt:lpstr>
      <vt:lpstr>課外活動 &gt; 活動設定 &gt; 課外活動參數</vt:lpstr>
      <vt:lpstr>課外活動 &gt; 活動設定 &gt; 課外活動參數</vt:lpstr>
      <vt:lpstr>課外活動 &gt; 活動設定 &gt; 課外活動時段</vt:lpstr>
      <vt:lpstr>課外活動 &gt; 活動設定 &gt; 課外活動時段</vt:lpstr>
      <vt:lpstr>課外活動 &gt; 活動設定 &gt; 活動項目簡介</vt:lpstr>
      <vt:lpstr>課外活動 &gt; 活動設定 &gt; 活動項目簡介</vt:lpstr>
      <vt:lpstr>課外活動 &gt; 活動設定 &gt; 活動項目簡介</vt:lpstr>
      <vt:lpstr>課外活動 &gt; 可提供課外活動 &gt; 學生學習概覽資料</vt:lpstr>
      <vt:lpstr>課外活動 &gt; 課外活動舉辦項目 &gt; 可提供活動項目 &gt; 活動項目資料</vt:lpstr>
      <vt:lpstr>課外活動 &gt; 列印次序</vt:lpstr>
      <vt:lpstr>~完~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EDB User</dc:creator>
  <cp:lastModifiedBy>LEUNG, Sai-hong</cp:lastModifiedBy>
  <cp:revision>285</cp:revision>
  <dcterms:created xsi:type="dcterms:W3CDTF">2024-02-09T02:36:06Z</dcterms:created>
  <dcterms:modified xsi:type="dcterms:W3CDTF">2024-06-18T03:06:09Z</dcterms:modified>
</cp:coreProperties>
</file>